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7" r:id="rId2"/>
    <p:sldId id="317" r:id="rId3"/>
    <p:sldId id="324" r:id="rId4"/>
    <p:sldId id="336" r:id="rId5"/>
    <p:sldId id="340" r:id="rId6"/>
    <p:sldId id="341" r:id="rId7"/>
    <p:sldId id="342" r:id="rId8"/>
    <p:sldId id="325" r:id="rId9"/>
  </p:sldIdLst>
  <p:sldSz cx="9144000" cy="6858000" type="screen4x3"/>
  <p:notesSz cx="6761163" cy="99425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AD2"/>
    <a:srgbClr val="E14C2B"/>
    <a:srgbClr val="FF33CC"/>
    <a:srgbClr val="007FC2"/>
    <a:srgbClr val="F0DD05"/>
    <a:srgbClr val="F8AA22"/>
    <a:srgbClr val="A7C7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8" d="100"/>
          <a:sy n="118" d="100"/>
        </p:scale>
        <p:origin x="-1434" y="-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05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050" y="0"/>
            <a:ext cx="29305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BD5DFC-B1DE-416B-A65B-0B6F3AD579BC}" type="datetimeFigureOut">
              <a:rPr lang="ru-RU" smtClean="0"/>
              <a:t>20.07.2022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275" y="4722813"/>
            <a:ext cx="5408613" cy="44735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4038"/>
            <a:ext cx="293052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050" y="9444038"/>
            <a:ext cx="293052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E539CE-439E-4711-81AD-465782A2AB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4112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26B0A-5DA8-47A0-A53A-32B8D8C58271}" type="datetimeFigureOut">
              <a:rPr lang="ru-RU" smtClean="0"/>
              <a:pPr/>
              <a:t>20.07.2022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9007B-2831-4EC6-8A24-DC18082ECC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3154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26B0A-5DA8-47A0-A53A-32B8D8C58271}" type="datetimeFigureOut">
              <a:rPr lang="ru-RU" smtClean="0"/>
              <a:pPr/>
              <a:t>20.07.2022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9007B-2831-4EC6-8A24-DC18082ECC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6462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26B0A-5DA8-47A0-A53A-32B8D8C58271}" type="datetimeFigureOut">
              <a:rPr lang="ru-RU" smtClean="0"/>
              <a:pPr/>
              <a:t>20.07.2022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9007B-2831-4EC6-8A24-DC18082ECC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9111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26B0A-5DA8-47A0-A53A-32B8D8C58271}" type="datetimeFigureOut">
              <a:rPr lang="ru-RU" smtClean="0"/>
              <a:pPr/>
              <a:t>20.07.2022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9007B-2831-4EC6-8A24-DC18082ECC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7801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26B0A-5DA8-47A0-A53A-32B8D8C58271}" type="datetimeFigureOut">
              <a:rPr lang="ru-RU" smtClean="0"/>
              <a:pPr/>
              <a:t>20.07.2022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9007B-2831-4EC6-8A24-DC18082ECC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6607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26B0A-5DA8-47A0-A53A-32B8D8C58271}" type="datetimeFigureOut">
              <a:rPr lang="ru-RU" smtClean="0"/>
              <a:pPr/>
              <a:t>20.07.2022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9007B-2831-4EC6-8A24-DC18082ECC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3226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26B0A-5DA8-47A0-A53A-32B8D8C58271}" type="datetimeFigureOut">
              <a:rPr lang="ru-RU" smtClean="0"/>
              <a:pPr/>
              <a:t>20.07.2022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9007B-2831-4EC6-8A24-DC18082ECC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8819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26B0A-5DA8-47A0-A53A-32B8D8C58271}" type="datetimeFigureOut">
              <a:rPr lang="ru-RU" smtClean="0"/>
              <a:pPr/>
              <a:t>20.07.2022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9007B-2831-4EC6-8A24-DC18082ECC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2438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26B0A-5DA8-47A0-A53A-32B8D8C58271}" type="datetimeFigureOut">
              <a:rPr lang="ru-RU" smtClean="0"/>
              <a:pPr/>
              <a:t>20.07.2022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9007B-2831-4EC6-8A24-DC18082ECC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8464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26B0A-5DA8-47A0-A53A-32B8D8C58271}" type="datetimeFigureOut">
              <a:rPr lang="ru-RU" smtClean="0"/>
              <a:pPr/>
              <a:t>20.07.2022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9007B-2831-4EC6-8A24-DC18082ECC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6273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26B0A-5DA8-47A0-A53A-32B8D8C58271}" type="datetimeFigureOut">
              <a:rPr lang="ru-RU" smtClean="0"/>
              <a:pPr/>
              <a:t>20.07.2022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9007B-2831-4EC6-8A24-DC18082ECC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8333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526B0A-5DA8-47A0-A53A-32B8D8C58271}" type="datetimeFigureOut">
              <a:rPr lang="ru-RU" smtClean="0"/>
              <a:pPr/>
              <a:t>20.07.2022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9007B-2831-4EC6-8A24-DC18082ECC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5725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10" Type="http://schemas.openxmlformats.org/officeDocument/2006/relationships/image" Target="../media/image3.png"/><Relationship Id="rId4" Type="http://schemas.openxmlformats.org/officeDocument/2006/relationships/image" Target="../media/image15.jpe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2.png"/><Relationship Id="rId7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19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17" y="4220882"/>
            <a:ext cx="2402601" cy="1899116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95536" y="6237312"/>
            <a:ext cx="8431836" cy="432048"/>
            <a:chOff x="309320" y="6093296"/>
            <a:chExt cx="8431836" cy="432048"/>
          </a:xfrm>
        </p:grpSpPr>
        <p:sp>
          <p:nvSpPr>
            <p:cNvPr id="15" name="Пятиугольник 14"/>
            <p:cNvSpPr/>
            <p:nvPr/>
          </p:nvSpPr>
          <p:spPr>
            <a:xfrm>
              <a:off x="6859958" y="6093296"/>
              <a:ext cx="1881198" cy="432048"/>
            </a:xfrm>
            <a:prstGeom prst="homePlate">
              <a:avLst/>
            </a:prstGeom>
            <a:solidFill>
              <a:srgbClr val="A7C7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2024</a:t>
              </a:r>
              <a:endParaRPr lang="ru-RU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Пятиугольник 15"/>
            <p:cNvSpPr/>
            <p:nvPr/>
          </p:nvSpPr>
          <p:spPr>
            <a:xfrm>
              <a:off x="5216793" y="6093296"/>
              <a:ext cx="1881198" cy="432048"/>
            </a:xfrm>
            <a:prstGeom prst="homePlate">
              <a:avLst/>
            </a:prstGeom>
            <a:solidFill>
              <a:srgbClr val="F0DD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2023</a:t>
              </a:r>
              <a:endParaRPr lang="ru-RU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Пятиугольник 16"/>
            <p:cNvSpPr/>
            <p:nvPr/>
          </p:nvSpPr>
          <p:spPr>
            <a:xfrm>
              <a:off x="3580969" y="6093296"/>
              <a:ext cx="1881198" cy="432048"/>
            </a:xfrm>
            <a:prstGeom prst="homePlate">
              <a:avLst/>
            </a:prstGeom>
            <a:solidFill>
              <a:srgbClr val="F8AA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2022</a:t>
              </a:r>
              <a:endParaRPr lang="ru-RU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Пятиугольник 17"/>
            <p:cNvSpPr/>
            <p:nvPr/>
          </p:nvSpPr>
          <p:spPr>
            <a:xfrm>
              <a:off x="1945144" y="6093296"/>
              <a:ext cx="1881198" cy="432048"/>
            </a:xfrm>
            <a:prstGeom prst="homePlate">
              <a:avLst/>
            </a:prstGeom>
            <a:solidFill>
              <a:srgbClr val="E14C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2021</a:t>
              </a:r>
              <a:endParaRPr lang="ru-RU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Пятиугольник 18"/>
            <p:cNvSpPr/>
            <p:nvPr/>
          </p:nvSpPr>
          <p:spPr>
            <a:xfrm>
              <a:off x="309320" y="6093296"/>
              <a:ext cx="1881198" cy="432048"/>
            </a:xfrm>
            <a:prstGeom prst="homePlate">
              <a:avLst/>
            </a:prstGeom>
            <a:solidFill>
              <a:srgbClr val="008A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2020</a:t>
              </a:r>
              <a:endParaRPr lang="ru-RU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340710" y="94450"/>
            <a:ext cx="64153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Бюджетное учреждение Ханты-Мансийского автономного округа - Югры</a:t>
            </a:r>
            <a:br>
              <a:rPr lang="ru-RU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4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Покачевская</a:t>
            </a:r>
            <a:r>
              <a:rPr lang="ru-RU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городская больница»</a:t>
            </a:r>
          </a:p>
          <a:p>
            <a:pPr algn="ctr"/>
            <a:r>
              <a:rPr lang="ru-RU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ru-RU" sz="14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етская </a:t>
            </a:r>
            <a:r>
              <a:rPr lang="ru-RU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поликлиника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309320" y="1124744"/>
            <a:ext cx="8431836" cy="108012"/>
            <a:chOff x="323528" y="5174109"/>
            <a:chExt cx="8431836" cy="432048"/>
          </a:xfrm>
        </p:grpSpPr>
        <p:sp>
          <p:nvSpPr>
            <p:cNvPr id="12" name="Пятиугольник 11"/>
            <p:cNvSpPr/>
            <p:nvPr/>
          </p:nvSpPr>
          <p:spPr>
            <a:xfrm>
              <a:off x="6874166" y="5174109"/>
              <a:ext cx="1881198" cy="432048"/>
            </a:xfrm>
            <a:prstGeom prst="homePlate">
              <a:avLst/>
            </a:prstGeom>
            <a:solidFill>
              <a:srgbClr val="A7C7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ятиугольник 12"/>
            <p:cNvSpPr/>
            <p:nvPr/>
          </p:nvSpPr>
          <p:spPr>
            <a:xfrm>
              <a:off x="5231001" y="5174109"/>
              <a:ext cx="1881198" cy="432048"/>
            </a:xfrm>
            <a:prstGeom prst="homePlate">
              <a:avLst/>
            </a:prstGeom>
            <a:solidFill>
              <a:srgbClr val="F0DD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ятиугольник 13"/>
            <p:cNvSpPr/>
            <p:nvPr/>
          </p:nvSpPr>
          <p:spPr>
            <a:xfrm>
              <a:off x="3595177" y="5174109"/>
              <a:ext cx="1881198" cy="432048"/>
            </a:xfrm>
            <a:prstGeom prst="homePlate">
              <a:avLst/>
            </a:prstGeom>
            <a:solidFill>
              <a:srgbClr val="F8AA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ятиугольник 20"/>
            <p:cNvSpPr/>
            <p:nvPr/>
          </p:nvSpPr>
          <p:spPr>
            <a:xfrm>
              <a:off x="1959352" y="5174109"/>
              <a:ext cx="1881198" cy="432048"/>
            </a:xfrm>
            <a:prstGeom prst="homePlate">
              <a:avLst/>
            </a:prstGeom>
            <a:solidFill>
              <a:srgbClr val="E14C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ятиугольник 21"/>
            <p:cNvSpPr/>
            <p:nvPr/>
          </p:nvSpPr>
          <p:spPr>
            <a:xfrm>
              <a:off x="323528" y="5174109"/>
              <a:ext cx="1881198" cy="432048"/>
            </a:xfrm>
            <a:prstGeom prst="homePlate">
              <a:avLst/>
            </a:prstGeom>
            <a:solidFill>
              <a:srgbClr val="008A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5940152" y="3657756"/>
            <a:ext cx="1728192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Фото</a:t>
            </a:r>
            <a:r>
              <a:rPr lang="ru-RU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Вашей МО</a:t>
            </a:r>
            <a:endParaRPr lang="ru-RU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99467" y="1582256"/>
            <a:ext cx="713297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COVID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 19: Организация медицинской помощи детскому населению с COVID-19.</a:t>
            </a:r>
          </a:p>
        </p:txBody>
      </p:sp>
      <p:pic>
        <p:nvPicPr>
          <p:cNvPr id="23" name="Содержимое 3" descr="https://i.mycdn.me/i?r=AyH4iRPQ2q0otWIFepML2LxR402k4_JzhytqmwFw9D-aZA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85743" y="2536363"/>
            <a:ext cx="5824848" cy="3583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4"/>
          <a:srcRect l="11822" t="11996" r="61542" b="83269"/>
          <a:stretch>
            <a:fillRect/>
          </a:stretch>
        </p:blipFill>
        <p:spPr bwMode="auto">
          <a:xfrm>
            <a:off x="121689" y="0"/>
            <a:ext cx="2428892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18" y="2536363"/>
            <a:ext cx="2402601" cy="1542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852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рямоугольник с двумя скругленными противолежащими углами 33"/>
          <p:cNvSpPr/>
          <p:nvPr/>
        </p:nvSpPr>
        <p:spPr>
          <a:xfrm>
            <a:off x="279079" y="1193296"/>
            <a:ext cx="8431836" cy="571504"/>
          </a:xfrm>
          <a:prstGeom prst="round2DiagRect">
            <a:avLst/>
          </a:prstGeom>
          <a:solidFill>
            <a:srgbClr val="008A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279079" y="1028806"/>
            <a:ext cx="8431836" cy="108012"/>
            <a:chOff x="323528" y="5174109"/>
            <a:chExt cx="8431836" cy="432048"/>
          </a:xfrm>
        </p:grpSpPr>
        <p:sp>
          <p:nvSpPr>
            <p:cNvPr id="12" name="Пятиугольник 11"/>
            <p:cNvSpPr/>
            <p:nvPr/>
          </p:nvSpPr>
          <p:spPr>
            <a:xfrm>
              <a:off x="6874166" y="5174109"/>
              <a:ext cx="1881198" cy="432048"/>
            </a:xfrm>
            <a:prstGeom prst="homePlate">
              <a:avLst/>
            </a:prstGeom>
            <a:solidFill>
              <a:srgbClr val="A7C7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ятиугольник 12"/>
            <p:cNvSpPr/>
            <p:nvPr/>
          </p:nvSpPr>
          <p:spPr>
            <a:xfrm>
              <a:off x="5231001" y="5174109"/>
              <a:ext cx="1881198" cy="432048"/>
            </a:xfrm>
            <a:prstGeom prst="homePlate">
              <a:avLst/>
            </a:prstGeom>
            <a:solidFill>
              <a:srgbClr val="F0DD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ятиугольник 13"/>
            <p:cNvSpPr/>
            <p:nvPr/>
          </p:nvSpPr>
          <p:spPr>
            <a:xfrm>
              <a:off x="3595177" y="5174109"/>
              <a:ext cx="1881198" cy="432048"/>
            </a:xfrm>
            <a:prstGeom prst="homePlate">
              <a:avLst/>
            </a:prstGeom>
            <a:solidFill>
              <a:srgbClr val="F8AA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ятиугольник 20"/>
            <p:cNvSpPr/>
            <p:nvPr/>
          </p:nvSpPr>
          <p:spPr>
            <a:xfrm>
              <a:off x="1959352" y="5174109"/>
              <a:ext cx="1881198" cy="432048"/>
            </a:xfrm>
            <a:prstGeom prst="homePlate">
              <a:avLst/>
            </a:prstGeom>
            <a:solidFill>
              <a:srgbClr val="E14C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ятиугольник 21"/>
            <p:cNvSpPr/>
            <p:nvPr/>
          </p:nvSpPr>
          <p:spPr>
            <a:xfrm>
              <a:off x="323528" y="5174109"/>
              <a:ext cx="1881198" cy="432048"/>
            </a:xfrm>
            <a:prstGeom prst="homePlate">
              <a:avLst/>
            </a:prstGeom>
            <a:solidFill>
              <a:srgbClr val="008A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367666" y="6309320"/>
            <a:ext cx="8431836" cy="432048"/>
            <a:chOff x="309320" y="6093296"/>
            <a:chExt cx="8431836" cy="432048"/>
          </a:xfrm>
        </p:grpSpPr>
        <p:sp>
          <p:nvSpPr>
            <p:cNvPr id="25" name="Пятиугольник 24"/>
            <p:cNvSpPr/>
            <p:nvPr/>
          </p:nvSpPr>
          <p:spPr>
            <a:xfrm>
              <a:off x="6859958" y="6093296"/>
              <a:ext cx="1881198" cy="432048"/>
            </a:xfrm>
            <a:prstGeom prst="homePlate">
              <a:avLst/>
            </a:prstGeom>
            <a:solidFill>
              <a:srgbClr val="A7C7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2024</a:t>
              </a:r>
              <a:endParaRPr lang="ru-RU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Пятиугольник 25"/>
            <p:cNvSpPr/>
            <p:nvPr/>
          </p:nvSpPr>
          <p:spPr>
            <a:xfrm>
              <a:off x="5216793" y="6093296"/>
              <a:ext cx="1881198" cy="432048"/>
            </a:xfrm>
            <a:prstGeom prst="homePlate">
              <a:avLst/>
            </a:prstGeom>
            <a:solidFill>
              <a:srgbClr val="F0DD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2023</a:t>
              </a:r>
              <a:endParaRPr lang="ru-RU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Пятиугольник 26"/>
            <p:cNvSpPr/>
            <p:nvPr/>
          </p:nvSpPr>
          <p:spPr>
            <a:xfrm>
              <a:off x="3580969" y="6093296"/>
              <a:ext cx="1881198" cy="432048"/>
            </a:xfrm>
            <a:prstGeom prst="homePlate">
              <a:avLst/>
            </a:prstGeom>
            <a:solidFill>
              <a:srgbClr val="F8AA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2022</a:t>
              </a:r>
              <a:endParaRPr lang="ru-RU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Пятиугольник 27"/>
            <p:cNvSpPr/>
            <p:nvPr/>
          </p:nvSpPr>
          <p:spPr>
            <a:xfrm>
              <a:off x="1945144" y="6093296"/>
              <a:ext cx="1881198" cy="432048"/>
            </a:xfrm>
            <a:prstGeom prst="homePlate">
              <a:avLst/>
            </a:prstGeom>
            <a:solidFill>
              <a:srgbClr val="E14C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2021</a:t>
              </a:r>
              <a:endParaRPr lang="ru-RU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Пятиугольник 28"/>
            <p:cNvSpPr/>
            <p:nvPr/>
          </p:nvSpPr>
          <p:spPr>
            <a:xfrm>
              <a:off x="309320" y="6093296"/>
              <a:ext cx="1881198" cy="432048"/>
            </a:xfrm>
            <a:prstGeom prst="homePlate">
              <a:avLst/>
            </a:prstGeom>
            <a:solidFill>
              <a:srgbClr val="008A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2020</a:t>
              </a:r>
              <a:endParaRPr lang="ru-RU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1" name="Прямоугольник 30"/>
          <p:cNvSpPr/>
          <p:nvPr/>
        </p:nvSpPr>
        <p:spPr>
          <a:xfrm>
            <a:off x="6970073" y="3168842"/>
            <a:ext cx="20867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Фото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рабочей группы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93484" y="1241580"/>
            <a:ext cx="64426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Batang"/>
                <a:cs typeface="Arial" panose="020B0604020202020204" pitchFamily="34" charset="0"/>
              </a:rPr>
              <a:t>ЛИСТ ПРОБЛЕМ И ПУТИ РЕШЕНИЯ</a:t>
            </a:r>
            <a:endParaRPr lang="ru-RU" sz="2800" b="1" dirty="0">
              <a:solidFill>
                <a:schemeClr val="bg1"/>
              </a:solidFill>
              <a:latin typeface="Arial" panose="020B0604020202020204" pitchFamily="34" charset="0"/>
              <a:ea typeface="Batang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443393" y="88009"/>
            <a:ext cx="65935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Бюджетное учреждение Ханты-Мансийского автономного округа - Югры</a:t>
            </a:r>
            <a:b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Покачевская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городская больница»</a:t>
            </a:r>
          </a:p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Детская поликлиника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244555" y="592898"/>
            <a:ext cx="2075478" cy="369332"/>
          </a:xfrm>
          <a:prstGeom prst="rect">
            <a:avLst/>
          </a:prstGeom>
          <a:solidFill>
            <a:srgbClr val="E14C2B"/>
          </a:solidFill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/>
          <a:srcRect l="11822" t="11996" r="61542" b="83269"/>
          <a:stretch>
            <a:fillRect/>
          </a:stretch>
        </p:blipFill>
        <p:spPr bwMode="auto">
          <a:xfrm>
            <a:off x="34453" y="407289"/>
            <a:ext cx="2428892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4532904"/>
              </p:ext>
            </p:extLst>
          </p:nvPr>
        </p:nvGraphicFramePr>
        <p:xfrm>
          <a:off x="367666" y="1891169"/>
          <a:ext cx="8596822" cy="40870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20358"/>
                <a:gridCol w="4176464"/>
              </a:tblGrid>
              <a:tr h="520872">
                <a:tc>
                  <a:txBody>
                    <a:bodyPr/>
                    <a:lstStyle/>
                    <a:p>
                      <a:r>
                        <a:rPr lang="ru-RU" dirty="0" smtClean="0"/>
                        <a:t>Проблемы</a:t>
                      </a:r>
                      <a:endParaRPr lang="ru-RU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Пути решения</a:t>
                      </a:r>
                      <a:endParaRPr lang="ru-RU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584911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Риски</a:t>
                      </a:r>
                      <a:r>
                        <a:rPr lang="ru-RU" sz="1400" baseline="0" dirty="0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распространения новой </a:t>
                      </a:r>
                      <a:r>
                        <a:rPr lang="ru-RU" sz="1400" dirty="0" err="1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коронавирусной</a:t>
                      </a:r>
                      <a:r>
                        <a:rPr lang="ru-RU" sz="1400" dirty="0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инфекции вследствие контактов пациентов с COVID-19 и неинфицированных пациентов</a:t>
                      </a:r>
                      <a:endParaRPr lang="ru-RU" sz="140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bg2"/>
                          </a:solidFill>
                        </a:rPr>
                        <a:t>Распределить потоки,</a:t>
                      </a:r>
                      <a:r>
                        <a:rPr lang="ru-RU" sz="1400" baseline="0" dirty="0" smtClean="0">
                          <a:solidFill>
                            <a:schemeClr val="bg2"/>
                          </a:solidFill>
                        </a:rPr>
                        <a:t> организовать работу кабинета врача для приема несовершеннолетних с признаками заболевания ОРВИ в отделении неотложной помощи, организовать отдельные кабинеты для</a:t>
                      </a:r>
                      <a:r>
                        <a:rPr lang="en-US" sz="1400" baseline="0" dirty="0" smtClean="0">
                          <a:solidFill>
                            <a:schemeClr val="bg2"/>
                          </a:solidFill>
                        </a:rPr>
                        <a:t> </a:t>
                      </a:r>
                      <a:r>
                        <a:rPr lang="ru-RU" sz="1400" baseline="0" dirty="0" smtClean="0">
                          <a:solidFill>
                            <a:schemeClr val="bg2"/>
                          </a:solidFill>
                        </a:rPr>
                        <a:t>бригады  врачей</a:t>
                      </a:r>
                      <a:endParaRPr lang="ru-RU" sz="1400" dirty="0" smtClean="0">
                        <a:solidFill>
                          <a:schemeClr val="bg2"/>
                        </a:solidFill>
                      </a:endParaRPr>
                    </a:p>
                    <a:p>
                      <a:r>
                        <a:rPr lang="en-US" sz="1400" baseline="0" dirty="0" smtClean="0">
                          <a:solidFill>
                            <a:schemeClr val="bg2"/>
                          </a:solidFill>
                        </a:rPr>
                        <a:t>COVID-19</a:t>
                      </a:r>
                      <a:endParaRPr lang="ru-RU" sz="140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4225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2.Несвоевременное получение результатов исследований на наличие </a:t>
                      </a:r>
                      <a:r>
                        <a:rPr lang="ru-RU" sz="1400" dirty="0" err="1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короновирусной</a:t>
                      </a:r>
                      <a:r>
                        <a:rPr lang="ru-RU" sz="1400" dirty="0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инфекции </a:t>
                      </a:r>
                    </a:p>
                    <a:p>
                      <a:endParaRPr lang="ru-RU" sz="140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2"/>
                          </a:solidFill>
                        </a:rPr>
                        <a:t>Использование</a:t>
                      </a:r>
                      <a:r>
                        <a:rPr lang="ru-RU" sz="1400" baseline="0" dirty="0" smtClean="0">
                          <a:solidFill>
                            <a:schemeClr val="bg2"/>
                          </a:solidFill>
                        </a:rPr>
                        <a:t> </a:t>
                      </a:r>
                      <a:r>
                        <a:rPr lang="en-US" sz="1400" baseline="0" dirty="0" smtClean="0">
                          <a:solidFill>
                            <a:schemeClr val="bg2"/>
                          </a:solidFill>
                        </a:rPr>
                        <a:t>|P</a:t>
                      </a:r>
                      <a:r>
                        <a:rPr lang="ru-RU" sz="1400" baseline="0" dirty="0" smtClean="0">
                          <a:solidFill>
                            <a:schemeClr val="bg2"/>
                          </a:solidFill>
                        </a:rPr>
                        <a:t>-телефонии</a:t>
                      </a:r>
                      <a:endParaRPr lang="ru-RU" sz="140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5208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bg2"/>
                          </a:solidFill>
                        </a:rPr>
                        <a:t>3.Длительные</a:t>
                      </a:r>
                      <a:r>
                        <a:rPr lang="ru-RU" sz="1400" baseline="0" dirty="0" smtClean="0">
                          <a:solidFill>
                            <a:schemeClr val="bg2"/>
                          </a:solidFill>
                        </a:rPr>
                        <a:t> сроки оформления листков нетрудоспособности</a:t>
                      </a:r>
                      <a:endParaRPr lang="ru-RU" sz="1400" dirty="0" smtClean="0">
                        <a:solidFill>
                          <a:schemeClr val="bg2"/>
                        </a:solidFill>
                      </a:endParaRPr>
                    </a:p>
                    <a:p>
                      <a:endParaRPr lang="ru-RU" sz="140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bg2"/>
                          </a:solidFill>
                        </a:rPr>
                        <a:t>Выписка и закрытие </a:t>
                      </a:r>
                      <a:r>
                        <a:rPr lang="ru-RU" sz="1400" baseline="0" dirty="0" smtClean="0">
                          <a:solidFill>
                            <a:schemeClr val="bg2"/>
                          </a:solidFill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bg2"/>
                          </a:solidFill>
                        </a:rPr>
                        <a:t>больничных листков в электронном виде </a:t>
                      </a:r>
                    </a:p>
                    <a:p>
                      <a:endParaRPr lang="ru-RU" sz="140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52087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2"/>
                          </a:solidFill>
                        </a:rPr>
                        <a:t>3. Несвоевременная доставка лекарственных препаратов пациенту</a:t>
                      </a:r>
                      <a:endParaRPr lang="ru-RU" sz="140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bg2"/>
                          </a:solidFill>
                        </a:rPr>
                        <a:t>Привлечение волонтеров на доставку лекарственных препаратов</a:t>
                      </a:r>
                    </a:p>
                    <a:p>
                      <a:endParaRPr lang="ru-RU" sz="140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97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279079" y="1028806"/>
            <a:ext cx="8431836" cy="108012"/>
            <a:chOff x="323528" y="5174109"/>
            <a:chExt cx="8431836" cy="432048"/>
          </a:xfrm>
        </p:grpSpPr>
        <p:sp>
          <p:nvSpPr>
            <p:cNvPr id="12" name="Пятиугольник 11"/>
            <p:cNvSpPr/>
            <p:nvPr/>
          </p:nvSpPr>
          <p:spPr>
            <a:xfrm>
              <a:off x="6874166" y="5174109"/>
              <a:ext cx="1881198" cy="432048"/>
            </a:xfrm>
            <a:prstGeom prst="homePlate">
              <a:avLst/>
            </a:prstGeom>
            <a:solidFill>
              <a:srgbClr val="A7C7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ятиугольник 12"/>
            <p:cNvSpPr/>
            <p:nvPr/>
          </p:nvSpPr>
          <p:spPr>
            <a:xfrm>
              <a:off x="5231001" y="5174109"/>
              <a:ext cx="1881198" cy="432048"/>
            </a:xfrm>
            <a:prstGeom prst="homePlate">
              <a:avLst/>
            </a:prstGeom>
            <a:solidFill>
              <a:srgbClr val="F0DD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ятиугольник 13"/>
            <p:cNvSpPr/>
            <p:nvPr/>
          </p:nvSpPr>
          <p:spPr>
            <a:xfrm>
              <a:off x="3595177" y="5174109"/>
              <a:ext cx="1881198" cy="432048"/>
            </a:xfrm>
            <a:prstGeom prst="homePlate">
              <a:avLst/>
            </a:prstGeom>
            <a:solidFill>
              <a:srgbClr val="F8AA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ятиугольник 20"/>
            <p:cNvSpPr/>
            <p:nvPr/>
          </p:nvSpPr>
          <p:spPr>
            <a:xfrm>
              <a:off x="1959352" y="5174109"/>
              <a:ext cx="1881198" cy="432048"/>
            </a:xfrm>
            <a:prstGeom prst="homePlate">
              <a:avLst/>
            </a:prstGeom>
            <a:solidFill>
              <a:srgbClr val="E14C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ятиугольник 21"/>
            <p:cNvSpPr/>
            <p:nvPr/>
          </p:nvSpPr>
          <p:spPr>
            <a:xfrm>
              <a:off x="323528" y="5174109"/>
              <a:ext cx="1881198" cy="432048"/>
            </a:xfrm>
            <a:prstGeom prst="homePlate">
              <a:avLst/>
            </a:prstGeom>
            <a:solidFill>
              <a:srgbClr val="008A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363996" y="6443004"/>
            <a:ext cx="8431836" cy="283924"/>
            <a:chOff x="309320" y="6093296"/>
            <a:chExt cx="8431836" cy="432048"/>
          </a:xfrm>
        </p:grpSpPr>
        <p:sp>
          <p:nvSpPr>
            <p:cNvPr id="25" name="Пятиугольник 24"/>
            <p:cNvSpPr/>
            <p:nvPr/>
          </p:nvSpPr>
          <p:spPr>
            <a:xfrm>
              <a:off x="6859958" y="6093296"/>
              <a:ext cx="1881198" cy="432048"/>
            </a:xfrm>
            <a:prstGeom prst="homePlate">
              <a:avLst/>
            </a:prstGeom>
            <a:solidFill>
              <a:srgbClr val="A7C7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2024</a:t>
              </a:r>
              <a:endParaRPr lang="ru-RU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Пятиугольник 25"/>
            <p:cNvSpPr/>
            <p:nvPr/>
          </p:nvSpPr>
          <p:spPr>
            <a:xfrm>
              <a:off x="5216793" y="6093296"/>
              <a:ext cx="1881198" cy="432048"/>
            </a:xfrm>
            <a:prstGeom prst="homePlate">
              <a:avLst/>
            </a:prstGeom>
            <a:solidFill>
              <a:srgbClr val="F0DD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2023</a:t>
              </a:r>
              <a:endParaRPr lang="ru-RU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Пятиугольник 26"/>
            <p:cNvSpPr/>
            <p:nvPr/>
          </p:nvSpPr>
          <p:spPr>
            <a:xfrm>
              <a:off x="3580969" y="6093296"/>
              <a:ext cx="1881198" cy="432048"/>
            </a:xfrm>
            <a:prstGeom prst="homePlate">
              <a:avLst/>
            </a:prstGeom>
            <a:solidFill>
              <a:srgbClr val="F8AA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2022</a:t>
              </a:r>
              <a:endParaRPr lang="ru-RU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Пятиугольник 27"/>
            <p:cNvSpPr/>
            <p:nvPr/>
          </p:nvSpPr>
          <p:spPr>
            <a:xfrm>
              <a:off x="1945144" y="6093296"/>
              <a:ext cx="1881198" cy="432048"/>
            </a:xfrm>
            <a:prstGeom prst="homePlate">
              <a:avLst/>
            </a:prstGeom>
            <a:solidFill>
              <a:srgbClr val="E14C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2021</a:t>
              </a:r>
              <a:endParaRPr lang="ru-RU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Пятиугольник 28"/>
            <p:cNvSpPr/>
            <p:nvPr/>
          </p:nvSpPr>
          <p:spPr>
            <a:xfrm>
              <a:off x="309320" y="6093296"/>
              <a:ext cx="1881198" cy="432048"/>
            </a:xfrm>
            <a:prstGeom prst="homePlate">
              <a:avLst/>
            </a:prstGeom>
            <a:solidFill>
              <a:srgbClr val="008A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2020</a:t>
              </a:r>
              <a:endParaRPr lang="ru-RU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4393462" y="1241580"/>
            <a:ext cx="4427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Batang"/>
                <a:cs typeface="Arial" panose="020B0604020202020204" pitchFamily="34" charset="0"/>
              </a:rPr>
              <a:t>И</a:t>
            </a:r>
            <a:endParaRPr lang="ru-RU" sz="2800" b="1" dirty="0">
              <a:solidFill>
                <a:schemeClr val="bg1"/>
              </a:solidFill>
              <a:latin typeface="Arial" panose="020B0604020202020204" pitchFamily="34" charset="0"/>
              <a:ea typeface="Batang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434124" y="269966"/>
            <a:ext cx="66227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Бюджетное учреждение Ханты-Мансийского автономного округа - Югры</a:t>
            </a:r>
            <a:b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Покачевская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городская больница»</a:t>
            </a:r>
          </a:p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Детская поликлиника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/>
          <a:srcRect l="11822" t="11996" r="61542" b="83269"/>
          <a:stretch>
            <a:fillRect/>
          </a:stretch>
        </p:blipFill>
        <p:spPr bwMode="auto">
          <a:xfrm>
            <a:off x="5232" y="353546"/>
            <a:ext cx="2428892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30400" y="-10972800"/>
            <a:ext cx="3600000" cy="27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30400" y="-10972800"/>
            <a:ext cx="3600000" cy="27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5567424"/>
              </p:ext>
            </p:extLst>
          </p:nvPr>
        </p:nvGraphicFramePr>
        <p:xfrm>
          <a:off x="279078" y="1341182"/>
          <a:ext cx="8431836" cy="52305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20914"/>
                <a:gridCol w="4210922"/>
              </a:tblGrid>
              <a:tr h="474433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Batang"/>
                          <a:cs typeface="Arial" panose="020B0604020202020204" pitchFamily="34" charset="0"/>
                        </a:rPr>
                        <a:t>МЕРОПРИЯТИЯ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Batang"/>
                          <a:cs typeface="Arial" panose="020B0604020202020204" pitchFamily="34" charset="0"/>
                        </a:rPr>
                        <a:t>СРОКИ</a:t>
                      </a:r>
                    </a:p>
                    <a:p>
                      <a:pPr algn="ctr"/>
                      <a:endParaRPr lang="ru-RU" sz="1400" dirty="0"/>
                    </a:p>
                  </a:txBody>
                  <a:tcPr/>
                </a:tc>
              </a:tr>
              <a:tr h="362802"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1.Организовать работу отделения неотложной помощи (с отдельным входом и выходом)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01.01.2022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15.01.2022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1468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2.Разделение потока здоровых и больных детей за счет вызова врача на дом через портал </a:t>
                      </a:r>
                      <a:r>
                        <a:rPr lang="ru-RU" sz="1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госуслуг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и/или единый телефон 112 </a:t>
                      </a:r>
                      <a:r>
                        <a:rPr lang="ru-RU" sz="1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Vika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регистратуру.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01.01.2022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15.01.2022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023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3.Выделение отдельных бригад для обслуживания пациентов потенциально опасных или с подтверждённой COVID-19.</a:t>
                      </a:r>
                    </a:p>
                    <a:p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01.01.2022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15.01.2022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628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4.Минимизация посещений пациентами поликлиники, в связи с угрозой распространения COVID- 19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сокращение от 3 посещений до 1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6418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Консультирование несовершеннолетних с подтвержденным диагнозом и назначение лечения с использованием телемедицинских технологий, аудио- или </a:t>
                      </a:r>
                      <a:r>
                        <a:rPr lang="ru-RU" sz="1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видеозвонка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 оформлением записи в медицинской документации.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10.01.2022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01.02.2022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023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 Своевременное получение результатов исследований на наличие </a:t>
                      </a:r>
                      <a:r>
                        <a:rPr lang="ru-RU" sz="1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короновирусной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инфекции ( сокращение времени в течений 3 х дней до 8 часов).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сокращение времени в течений 3 х дней до 1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часа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81420"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 Формирование больничных листов законным представителям, заболевших детей с COVID-19 в дистанционном формате, в  </a:t>
                      </a:r>
                      <a:r>
                        <a:rPr lang="ru-RU" sz="1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 </a:t>
                      </a:r>
                    </a:p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дистанционного закрытия листа нетрудоспособности (без очного посещения медучреждения).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01.01.2022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15.01.2022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81420"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8.Расширение оказываемых услуг на дому несовершеннолетним (забор материала для  диагностики у детей с подозрением на COVID-19 на дому, доставка лекарственных препаратов).</a:t>
                      </a:r>
                    </a:p>
                    <a:p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01.01.2022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15.01.2022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6288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582627" y="678090"/>
            <a:ext cx="8237845" cy="518662"/>
          </a:xfrm>
        </p:spPr>
        <p:txBody>
          <a:bodyPr>
            <a:no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оказания медицинской помощи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пациентам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потенциально опасных или с подтверждённой COVID-19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отделении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неотложной помощи (с отдельным входом и выходом).</a:t>
            </a:r>
            <a:b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Текст 9"/>
          <p:cNvSpPr>
            <a:spLocks noGrp="1"/>
          </p:cNvSpPr>
          <p:nvPr>
            <p:ph type="body" idx="1"/>
          </p:nvPr>
        </p:nvSpPr>
        <p:spPr>
          <a:xfrm>
            <a:off x="185707" y="908720"/>
            <a:ext cx="4040188" cy="639762"/>
          </a:xfrm>
        </p:spPr>
        <p:txBody>
          <a:bodyPr/>
          <a:lstStyle/>
          <a:p>
            <a:r>
              <a:rPr lang="ru-RU" dirty="0" smtClean="0"/>
              <a:t>Было</a:t>
            </a: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3"/>
          </p:nvPr>
        </p:nvSpPr>
        <p:spPr>
          <a:xfrm>
            <a:off x="6732240" y="1052737"/>
            <a:ext cx="1954560" cy="432048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Стало</a:t>
            </a:r>
            <a:endParaRPr lang="ru-RU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217966" y="5550636"/>
            <a:ext cx="3816424" cy="11907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sz="1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Стандартизация </a:t>
            </a: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рабочего </a:t>
            </a:r>
            <a:r>
              <a:rPr lang="ru-RU" sz="1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процесса: разделение потоков, организация работы </a:t>
            </a: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кабинета врача для приема несовершеннолетних с признаками заболевания ОРВИ в отделении неотложной помощи, </a:t>
            </a:r>
            <a:r>
              <a:rPr lang="ru-RU" sz="1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</a:t>
            </a: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отдельных бригад для обслуживания пациентов потенциально опасных или с подтверждённой COVID-19</a:t>
            </a:r>
          </a:p>
          <a:p>
            <a:pPr lvl="0">
              <a:defRPr/>
            </a:pPr>
            <a:endParaRPr lang="ru-RU" sz="1100" dirty="0">
              <a:solidFill>
                <a:schemeClr val="bg1"/>
              </a:solidFill>
            </a:endParaRPr>
          </a:p>
          <a:p>
            <a:pPr algn="ctr"/>
            <a:endPara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79925" y="5046580"/>
            <a:ext cx="4492076" cy="1008112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Риск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распространения новой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коронавирусной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инфекции вследствие контактов пациентов с COVID-19 и неинфицированных пациентов.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2357179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510" y="1484784"/>
            <a:ext cx="2222514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Объект 14"/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5220073" y="3660930"/>
            <a:ext cx="3600400" cy="1872208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196752"/>
            <a:ext cx="3600400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/>
          <a:srcRect l="11822" t="11996" r="61542" b="83269"/>
          <a:stretch>
            <a:fillRect/>
          </a:stretch>
        </p:blipFill>
        <p:spPr bwMode="auto">
          <a:xfrm>
            <a:off x="165723" y="116632"/>
            <a:ext cx="2428892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2594615" y="79101"/>
            <a:ext cx="643977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Бюджетное учреждение Ханты-Мансийского автономного округа - Югры</a:t>
            </a:r>
            <a:br>
              <a:rPr lang="ru-RU" sz="11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1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Покачевская</a:t>
            </a:r>
            <a:r>
              <a:rPr lang="ru-RU" sz="11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городская больница»</a:t>
            </a:r>
          </a:p>
          <a:p>
            <a:pPr algn="ctr"/>
            <a:r>
              <a:rPr lang="ru-RU" sz="11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ru-RU" sz="11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етская </a:t>
            </a:r>
            <a:r>
              <a:rPr lang="ru-RU" sz="11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поликлиника</a:t>
            </a:r>
          </a:p>
        </p:txBody>
      </p:sp>
    </p:spTree>
    <p:extLst>
      <p:ext uri="{BB962C8B-B14F-4D97-AF65-F5344CB8AC3E}">
        <p14:creationId xmlns:p14="http://schemas.microsoft.com/office/powerpoint/2010/main" val="24789737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601216" y="679265"/>
            <a:ext cx="8229600" cy="661504"/>
          </a:xfrm>
        </p:spPr>
        <p:txBody>
          <a:bodyPr>
            <a:norm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Сокращение времени получения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результатов исследований на наличие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короновирусной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инфекции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назначения терапии ( до1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суток).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idx="1"/>
          </p:nvPr>
        </p:nvSpPr>
        <p:spPr>
          <a:xfrm>
            <a:off x="185707" y="908720"/>
            <a:ext cx="4040188" cy="639762"/>
          </a:xfrm>
        </p:spPr>
        <p:txBody>
          <a:bodyPr/>
          <a:lstStyle/>
          <a:p>
            <a:r>
              <a:rPr lang="ru-RU" dirty="0" smtClean="0"/>
              <a:t>Было</a:t>
            </a: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3"/>
          </p:nvPr>
        </p:nvSpPr>
        <p:spPr>
          <a:xfrm>
            <a:off x="6732240" y="1124744"/>
            <a:ext cx="1954560" cy="432048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Стало</a:t>
            </a:r>
            <a:endParaRPr lang="ru-RU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716016" y="5373216"/>
            <a:ext cx="4176464" cy="12241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Сокращение времени получения результатов в диагностике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коронавирусной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инфекции: методом экспресс-теста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выявления антигена SARS-CoV-2 методом мембранно-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иммунохроматографического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анализа.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57630" y="4365104"/>
            <a:ext cx="4198347" cy="85704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4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Несвоевременное </a:t>
            </a:r>
            <a:r>
              <a:rPr lang="ru-RU" sz="1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получение результатов исследований на наличие </a:t>
            </a:r>
            <a:r>
              <a:rPr lang="ru-RU" sz="14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короновирусной</a:t>
            </a:r>
            <a:r>
              <a:rPr lang="ru-RU" sz="1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инфекции </a:t>
            </a:r>
          </a:p>
          <a:p>
            <a:endParaRPr lang="ru-RU" sz="1100" dirty="0">
              <a:solidFill>
                <a:schemeClr val="bg2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23" y="1556792"/>
            <a:ext cx="4190254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556792"/>
            <a:ext cx="4104456" cy="1965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645024"/>
            <a:ext cx="1944216" cy="1620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645024"/>
            <a:ext cx="2016224" cy="1620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/>
          <a:srcRect l="11822" t="11996" r="61542" b="83269"/>
          <a:stretch>
            <a:fillRect/>
          </a:stretch>
        </p:blipFill>
        <p:spPr bwMode="auto">
          <a:xfrm>
            <a:off x="165723" y="116632"/>
            <a:ext cx="2428892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2594615" y="79101"/>
            <a:ext cx="662274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Бюджетное учреждение Ханты-Мансийского автономного округа - Югры</a:t>
            </a:r>
            <a:br>
              <a:rPr lang="ru-RU" sz="11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1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Покачевская</a:t>
            </a:r>
            <a:r>
              <a:rPr lang="ru-RU" sz="11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городская больница»</a:t>
            </a:r>
          </a:p>
          <a:p>
            <a:pPr algn="ctr"/>
            <a:r>
              <a:rPr lang="ru-RU" sz="11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ru-RU" sz="11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етская </a:t>
            </a:r>
            <a:r>
              <a:rPr lang="ru-RU" sz="11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поликлиника</a:t>
            </a:r>
          </a:p>
        </p:txBody>
      </p:sp>
    </p:spTree>
    <p:extLst>
      <p:ext uri="{BB962C8B-B14F-4D97-AF65-F5344CB8AC3E}">
        <p14:creationId xmlns:p14="http://schemas.microsoft.com/office/powerpoint/2010/main" val="4946794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1137797" y="590285"/>
            <a:ext cx="7593398" cy="72008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Сокращение сроков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оформления листков нетрудоспособности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idx="1"/>
          </p:nvPr>
        </p:nvSpPr>
        <p:spPr>
          <a:xfrm>
            <a:off x="185707" y="908720"/>
            <a:ext cx="4040188" cy="639762"/>
          </a:xfrm>
        </p:spPr>
        <p:txBody>
          <a:bodyPr/>
          <a:lstStyle/>
          <a:p>
            <a:r>
              <a:rPr lang="ru-RU" dirty="0" smtClean="0"/>
              <a:t>Было</a:t>
            </a: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3"/>
          </p:nvPr>
        </p:nvSpPr>
        <p:spPr>
          <a:xfrm>
            <a:off x="6732240" y="1052737"/>
            <a:ext cx="1954560" cy="432048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Стало</a:t>
            </a:r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61675" y="5739300"/>
            <a:ext cx="4050285" cy="648072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200" dirty="0" smtClean="0">
                <a:solidFill>
                  <a:schemeClr val="bg2"/>
                </a:solidFill>
              </a:rPr>
              <a:t>Длительные </a:t>
            </a:r>
            <a:r>
              <a:rPr lang="ru-RU" sz="1200" dirty="0">
                <a:solidFill>
                  <a:schemeClr val="bg2"/>
                </a:solidFill>
              </a:rPr>
              <a:t>сроки оформления листков нетрудоспособности</a:t>
            </a:r>
          </a:p>
          <a:p>
            <a:endParaRPr lang="ru-RU" sz="1100" dirty="0">
              <a:solidFill>
                <a:schemeClr val="bg2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23" y="1556792"/>
            <a:ext cx="4046237" cy="1965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Скругленный прямоугольник 16"/>
          <p:cNvSpPr/>
          <p:nvPr/>
        </p:nvSpPr>
        <p:spPr>
          <a:xfrm>
            <a:off x="4594214" y="5589240"/>
            <a:ext cx="4154250" cy="948192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больничных листов законным представителям, заболевших детей с COVID-19 в дистанционном формате (без очного посещения медучреждения), в 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т.ч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дистанционного закрытия листа нетрудоспособности (без очного посещения медучреждения).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23" y="3645024"/>
            <a:ext cx="4046237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78000" y="-10858500"/>
            <a:ext cx="4800000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78000" y="-10858500"/>
            <a:ext cx="3600000" cy="27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98152" y="-14287500"/>
            <a:ext cx="4752000" cy="35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214" y="3933056"/>
            <a:ext cx="4154250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73600" y="-13030200"/>
            <a:ext cx="4800000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94214" y="1556792"/>
            <a:ext cx="4154250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434124" y="269966"/>
            <a:ext cx="662274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Бюджетное учреждение Ханты-Мансийского автономного округа - Югры</a:t>
            </a:r>
            <a:br>
              <a:rPr lang="ru-RU" sz="11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1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Покачевская</a:t>
            </a:r>
            <a:r>
              <a:rPr lang="ru-RU" sz="11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городская больница»</a:t>
            </a:r>
          </a:p>
          <a:p>
            <a:pPr algn="ctr"/>
            <a:r>
              <a:rPr lang="ru-RU" sz="11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ru-RU" sz="11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етская </a:t>
            </a:r>
            <a:r>
              <a:rPr lang="ru-RU" sz="11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поликлиника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0"/>
          <a:srcRect l="11822" t="11996" r="61542" b="83269"/>
          <a:stretch>
            <a:fillRect/>
          </a:stretch>
        </p:blipFill>
        <p:spPr bwMode="auto">
          <a:xfrm>
            <a:off x="323528" y="253809"/>
            <a:ext cx="2428892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032864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755576" y="764704"/>
            <a:ext cx="8085584" cy="50370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Сокращение времени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оказания медицинской помощи пациентам потенциально опасных или с подтверждённой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COVID-19, путем использование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|P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-телефонии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Текст 9"/>
          <p:cNvSpPr>
            <a:spLocks noGrp="1"/>
          </p:cNvSpPr>
          <p:nvPr>
            <p:ph type="body" idx="1"/>
          </p:nvPr>
        </p:nvSpPr>
        <p:spPr>
          <a:xfrm>
            <a:off x="185707" y="908720"/>
            <a:ext cx="4040188" cy="639762"/>
          </a:xfrm>
        </p:spPr>
        <p:txBody>
          <a:bodyPr/>
          <a:lstStyle/>
          <a:p>
            <a:r>
              <a:rPr lang="ru-RU" dirty="0" smtClean="0"/>
              <a:t>Было</a:t>
            </a: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3"/>
          </p:nvPr>
        </p:nvSpPr>
        <p:spPr>
          <a:xfrm>
            <a:off x="6732240" y="1052737"/>
            <a:ext cx="1954560" cy="432048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Стало</a:t>
            </a:r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51520" y="5157192"/>
            <a:ext cx="4050285" cy="1224136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4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Длительные </a:t>
            </a:r>
            <a:r>
              <a:rPr lang="ru-RU" sz="1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сроки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оказания медицинской помощи пациентам потенциально опасных или с подтверждённой COVID-19</a:t>
            </a:r>
            <a:endParaRPr lang="ru-RU" sz="14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594214" y="5157192"/>
            <a:ext cx="4189566" cy="138024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Консультирование несовершеннолетних с подтвержденным диагнозом и назначение лечения с использованием телемедицинских технологий, аудио- или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видеозвонка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оформлением записи в медицинской документации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78000" y="-10858500"/>
            <a:ext cx="4800000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78000" y="-10858500"/>
            <a:ext cx="3600000" cy="27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98152" y="-14287500"/>
            <a:ext cx="4752000" cy="35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73600" y="-13030200"/>
            <a:ext cx="4800000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214" y="1700808"/>
            <a:ext cx="4154250" cy="3168353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00807"/>
            <a:ext cx="4122293" cy="3168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/>
          <a:srcRect l="11822" t="11996" r="61542" b="83269"/>
          <a:stretch>
            <a:fillRect/>
          </a:stretch>
        </p:blipFill>
        <p:spPr bwMode="auto">
          <a:xfrm>
            <a:off x="179512" y="67794"/>
            <a:ext cx="2428892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TextBox 18"/>
          <p:cNvSpPr txBox="1"/>
          <p:nvPr/>
        </p:nvSpPr>
        <p:spPr>
          <a:xfrm>
            <a:off x="2608404" y="67794"/>
            <a:ext cx="644846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Бюджетное учреждение Ханты-Мансийского автономного округа - Югры</a:t>
            </a:r>
            <a:br>
              <a:rPr lang="ru-RU" sz="105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5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05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Покачевская</a:t>
            </a:r>
            <a:r>
              <a:rPr lang="ru-RU" sz="105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городская больница»</a:t>
            </a:r>
          </a:p>
          <a:p>
            <a:pPr algn="ctr"/>
            <a:r>
              <a:rPr lang="ru-RU" sz="105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ru-RU" sz="105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етская </a:t>
            </a:r>
            <a:r>
              <a:rPr lang="ru-RU" sz="105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поликлиника</a:t>
            </a:r>
          </a:p>
        </p:txBody>
      </p:sp>
    </p:spTree>
    <p:extLst>
      <p:ext uri="{BB962C8B-B14F-4D97-AF65-F5344CB8AC3E}">
        <p14:creationId xmlns:p14="http://schemas.microsoft.com/office/powerpoint/2010/main" val="40723019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279079" y="1028806"/>
            <a:ext cx="8431836" cy="108012"/>
            <a:chOff x="323528" y="5174109"/>
            <a:chExt cx="8431836" cy="432048"/>
          </a:xfrm>
        </p:grpSpPr>
        <p:sp>
          <p:nvSpPr>
            <p:cNvPr id="12" name="Пятиугольник 11"/>
            <p:cNvSpPr/>
            <p:nvPr/>
          </p:nvSpPr>
          <p:spPr>
            <a:xfrm>
              <a:off x="6874166" y="5174109"/>
              <a:ext cx="1881198" cy="432048"/>
            </a:xfrm>
            <a:prstGeom prst="homePlate">
              <a:avLst/>
            </a:prstGeom>
            <a:solidFill>
              <a:srgbClr val="A7C7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ятиугольник 12"/>
            <p:cNvSpPr/>
            <p:nvPr/>
          </p:nvSpPr>
          <p:spPr>
            <a:xfrm>
              <a:off x="5231001" y="5174109"/>
              <a:ext cx="1881198" cy="432048"/>
            </a:xfrm>
            <a:prstGeom prst="homePlate">
              <a:avLst/>
            </a:prstGeom>
            <a:solidFill>
              <a:srgbClr val="F0DD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ятиугольник 13"/>
            <p:cNvSpPr/>
            <p:nvPr/>
          </p:nvSpPr>
          <p:spPr>
            <a:xfrm>
              <a:off x="3595177" y="5174109"/>
              <a:ext cx="1881198" cy="432048"/>
            </a:xfrm>
            <a:prstGeom prst="homePlate">
              <a:avLst/>
            </a:prstGeom>
            <a:solidFill>
              <a:srgbClr val="F8AA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ятиугольник 20"/>
            <p:cNvSpPr/>
            <p:nvPr/>
          </p:nvSpPr>
          <p:spPr>
            <a:xfrm>
              <a:off x="1959352" y="5174109"/>
              <a:ext cx="1881198" cy="432048"/>
            </a:xfrm>
            <a:prstGeom prst="homePlate">
              <a:avLst/>
            </a:prstGeom>
            <a:solidFill>
              <a:srgbClr val="E14C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ятиугольник 21"/>
            <p:cNvSpPr/>
            <p:nvPr/>
          </p:nvSpPr>
          <p:spPr>
            <a:xfrm>
              <a:off x="323528" y="5174109"/>
              <a:ext cx="1881198" cy="432048"/>
            </a:xfrm>
            <a:prstGeom prst="homePlate">
              <a:avLst/>
            </a:prstGeom>
            <a:solidFill>
              <a:srgbClr val="008A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367666" y="6309320"/>
            <a:ext cx="8431836" cy="432048"/>
            <a:chOff x="309320" y="6093296"/>
            <a:chExt cx="8431836" cy="432048"/>
          </a:xfrm>
        </p:grpSpPr>
        <p:sp>
          <p:nvSpPr>
            <p:cNvPr id="25" name="Пятиугольник 24"/>
            <p:cNvSpPr/>
            <p:nvPr/>
          </p:nvSpPr>
          <p:spPr>
            <a:xfrm>
              <a:off x="6859958" y="6093296"/>
              <a:ext cx="1881198" cy="432048"/>
            </a:xfrm>
            <a:prstGeom prst="homePlate">
              <a:avLst/>
            </a:prstGeom>
            <a:solidFill>
              <a:srgbClr val="A7C7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2024</a:t>
              </a:r>
              <a:endParaRPr lang="ru-RU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Пятиугольник 25"/>
            <p:cNvSpPr/>
            <p:nvPr/>
          </p:nvSpPr>
          <p:spPr>
            <a:xfrm>
              <a:off x="5216793" y="6093296"/>
              <a:ext cx="1881198" cy="432048"/>
            </a:xfrm>
            <a:prstGeom prst="homePlate">
              <a:avLst/>
            </a:prstGeom>
            <a:solidFill>
              <a:srgbClr val="F0DD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2023</a:t>
              </a:r>
              <a:endParaRPr lang="ru-RU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Пятиугольник 26"/>
            <p:cNvSpPr/>
            <p:nvPr/>
          </p:nvSpPr>
          <p:spPr>
            <a:xfrm>
              <a:off x="3580969" y="6093296"/>
              <a:ext cx="1881198" cy="432048"/>
            </a:xfrm>
            <a:prstGeom prst="homePlate">
              <a:avLst/>
            </a:prstGeom>
            <a:solidFill>
              <a:srgbClr val="F8AA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2022</a:t>
              </a:r>
              <a:endParaRPr lang="ru-RU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Пятиугольник 27"/>
            <p:cNvSpPr/>
            <p:nvPr/>
          </p:nvSpPr>
          <p:spPr>
            <a:xfrm>
              <a:off x="1945144" y="6093296"/>
              <a:ext cx="1881198" cy="432048"/>
            </a:xfrm>
            <a:prstGeom prst="homePlate">
              <a:avLst/>
            </a:prstGeom>
            <a:solidFill>
              <a:srgbClr val="E14C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2021</a:t>
              </a:r>
              <a:endParaRPr lang="ru-RU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Пятиугольник 28"/>
            <p:cNvSpPr/>
            <p:nvPr/>
          </p:nvSpPr>
          <p:spPr>
            <a:xfrm>
              <a:off x="309320" y="6093296"/>
              <a:ext cx="1881198" cy="432048"/>
            </a:xfrm>
            <a:prstGeom prst="homePlate">
              <a:avLst/>
            </a:prstGeom>
            <a:solidFill>
              <a:srgbClr val="008A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2020</a:t>
              </a:r>
              <a:endParaRPr lang="ru-RU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2434124" y="269966"/>
            <a:ext cx="66227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Бюджетное учреждение Ханты-Мансийского автономного округа - Югры</a:t>
            </a:r>
            <a:br>
              <a:rPr lang="ru-RU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4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Покачевская</a:t>
            </a:r>
            <a:r>
              <a:rPr lang="ru-RU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городская больница»</a:t>
            </a:r>
          </a:p>
          <a:p>
            <a:pPr algn="ctr"/>
            <a:r>
              <a:rPr lang="ru-RU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ru-RU" sz="14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етская </a:t>
            </a:r>
            <a:r>
              <a:rPr lang="ru-RU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поликлиника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/>
          <a:srcRect l="11822" t="11996" r="61542" b="83269"/>
          <a:stretch>
            <a:fillRect/>
          </a:stretch>
        </p:blipFill>
        <p:spPr bwMode="auto">
          <a:xfrm>
            <a:off x="5232" y="353546"/>
            <a:ext cx="2428892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AutoShape 4" descr="https://reporter-crimea.ru/wp-content/uploads/2020/04/13.v-infekczionnom-staczionar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962" t="16401" r="20076" b="6601"/>
          <a:stretch/>
        </p:blipFill>
        <p:spPr>
          <a:xfrm>
            <a:off x="611560" y="1268760"/>
            <a:ext cx="7560840" cy="42004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6633" y="3933056"/>
            <a:ext cx="4018518" cy="1993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5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8174</TotalTime>
  <Words>557</Words>
  <Application>Microsoft Office PowerPoint</Application>
  <PresentationFormat>Экран (4:3)</PresentationFormat>
  <Paragraphs>96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Презентация PowerPoint</vt:lpstr>
      <vt:lpstr>Презентация PowerPoint</vt:lpstr>
      <vt:lpstr>Презентация PowerPoint</vt:lpstr>
      <vt:lpstr>Организация оказания медицинской помощи пациентам потенциально опасных или с подтверждённой COVID-19 в отделении неотложной помощи (с отдельным входом и выходом). </vt:lpstr>
      <vt:lpstr>Сокращение времени получения результатов исследований на наличие короновирусной инфекции и назначения терапии ( до1 суток).</vt:lpstr>
      <vt:lpstr>Сокращение сроков оформления листков нетрудоспособности</vt:lpstr>
      <vt:lpstr>Сокращение времени оказания медицинской помощи пациентам потенциально опасных или с подтверждённой COVID-19, путем использование |P-телефонии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statistician-3</dc:creator>
  <cp:lastModifiedBy>Зурият Арсланбекова</cp:lastModifiedBy>
  <cp:revision>237</cp:revision>
  <cp:lastPrinted>2020-03-30T08:37:01Z</cp:lastPrinted>
  <dcterms:created xsi:type="dcterms:W3CDTF">2020-03-11T12:22:28Z</dcterms:created>
  <dcterms:modified xsi:type="dcterms:W3CDTF">2022-07-20T06:45:44Z</dcterms:modified>
</cp:coreProperties>
</file>